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22"/>
  </p:notesMasterIdLst>
  <p:sldIdLst>
    <p:sldId id="256" r:id="rId6"/>
    <p:sldId id="268" r:id="rId7"/>
    <p:sldId id="263" r:id="rId8"/>
    <p:sldId id="266" r:id="rId9"/>
    <p:sldId id="267" r:id="rId10"/>
    <p:sldId id="257" r:id="rId11"/>
    <p:sldId id="258" r:id="rId12"/>
    <p:sldId id="259" r:id="rId13"/>
    <p:sldId id="265" r:id="rId14"/>
    <p:sldId id="273" r:id="rId15"/>
    <p:sldId id="272" r:id="rId16"/>
    <p:sldId id="271" r:id="rId17"/>
    <p:sldId id="269" r:id="rId18"/>
    <p:sldId id="260" r:id="rId19"/>
    <p:sldId id="261" r:id="rId20"/>
    <p:sldId id="27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es,Marcia" userId="c9c67e8a-58e2-4733-9a1c-5d44fec4775b" providerId="ADAL" clId="{01418263-4955-48C2-9A49-852323DDCA6F}"/>
    <pc:docChg chg="delSld modSld sldOrd">
      <pc:chgData name="Moraes,Marcia" userId="c9c67e8a-58e2-4733-9a1c-5d44fec4775b" providerId="ADAL" clId="{01418263-4955-48C2-9A49-852323DDCA6F}" dt="2023-01-11T02:15:57.408" v="4" actId="6549"/>
      <pc:docMkLst>
        <pc:docMk/>
      </pc:docMkLst>
      <pc:sldChg chg="ord modTransition">
        <pc:chgData name="Moraes,Marcia" userId="c9c67e8a-58e2-4733-9a1c-5d44fec4775b" providerId="ADAL" clId="{01418263-4955-48C2-9A49-852323DDCA6F}" dt="2023-01-11T02:14:25.537" v="1"/>
        <pc:sldMkLst>
          <pc:docMk/>
          <pc:sldMk cId="1304795777" sldId="263"/>
        </pc:sldMkLst>
      </pc:sldChg>
      <pc:sldChg chg="modSp">
        <pc:chgData name="Moraes,Marcia" userId="c9c67e8a-58e2-4733-9a1c-5d44fec4775b" providerId="ADAL" clId="{01418263-4955-48C2-9A49-852323DDCA6F}" dt="2023-01-11T02:15:57.408" v="4" actId="6549"/>
        <pc:sldMkLst>
          <pc:docMk/>
          <pc:sldMk cId="2467247997" sldId="271"/>
        </pc:sldMkLst>
        <pc:spChg chg="mod">
          <ac:chgData name="Moraes,Marcia" userId="c9c67e8a-58e2-4733-9a1c-5d44fec4775b" providerId="ADAL" clId="{01418263-4955-48C2-9A49-852323DDCA6F}" dt="2023-01-11T02:15:57.408" v="4" actId="6549"/>
          <ac:spMkLst>
            <pc:docMk/>
            <pc:sldMk cId="2467247997" sldId="271"/>
            <ac:spMk id="3" creationId="{20061550-1EF6-4CF3-8A83-752222B740B5}"/>
          </ac:spMkLst>
        </pc:spChg>
      </pc:sldChg>
    </pc:docChg>
  </pc:docChgLst>
  <pc:docChgLst>
    <pc:chgData name="Marcia Moraes" userId="c9c67e8a-58e2-4733-9a1c-5d44fec4775b" providerId="ADAL" clId="{01418263-4955-48C2-9A49-852323DDCA6F}"/>
    <pc:docChg chg="undo addSld delSld modSld">
      <pc:chgData name="Marcia Moraes" userId="c9c67e8a-58e2-4733-9a1c-5d44fec4775b" providerId="ADAL" clId="{01418263-4955-48C2-9A49-852323DDCA6F}" dt="2023-01-17T23:50:42.937" v="8"/>
      <pc:docMkLst>
        <pc:docMk/>
      </pc:docMkLst>
      <pc:sldChg chg="modSp">
        <pc:chgData name="Marcia Moraes" userId="c9c67e8a-58e2-4733-9a1c-5d44fec4775b" providerId="ADAL" clId="{01418263-4955-48C2-9A49-852323DDCA6F}" dt="2023-01-17T23:47:32.948" v="6" actId="20577"/>
        <pc:sldMkLst>
          <pc:docMk/>
          <pc:sldMk cId="1304795777" sldId="263"/>
        </pc:sldMkLst>
        <pc:spChg chg="mod">
          <ac:chgData name="Marcia Moraes" userId="c9c67e8a-58e2-4733-9a1c-5d44fec4775b" providerId="ADAL" clId="{01418263-4955-48C2-9A49-852323DDCA6F}" dt="2023-01-17T23:47:32.948" v="6" actId="20577"/>
          <ac:spMkLst>
            <pc:docMk/>
            <pc:sldMk cId="1304795777" sldId="263"/>
            <ac:spMk id="5" creationId="{2F3DD349-C406-3948-BA8B-7082425AD5BD}"/>
          </ac:spMkLst>
        </pc:spChg>
      </pc:sldChg>
      <pc:sldChg chg="del">
        <pc:chgData name="Marcia Moraes" userId="c9c67e8a-58e2-4733-9a1c-5d44fec4775b" providerId="ADAL" clId="{01418263-4955-48C2-9A49-852323DDCA6F}" dt="2023-01-17T23:47:42.987" v="7" actId="2696"/>
        <pc:sldMkLst>
          <pc:docMk/>
          <pc:sldMk cId="3780115089" sldId="264"/>
        </pc:sldMkLst>
      </pc:sldChg>
      <pc:sldChg chg="modSp">
        <pc:chgData name="Marcia Moraes" userId="c9c67e8a-58e2-4733-9a1c-5d44fec4775b" providerId="ADAL" clId="{01418263-4955-48C2-9A49-852323DDCA6F}" dt="2023-01-17T23:46:24.031" v="0" actId="6549"/>
        <pc:sldMkLst>
          <pc:docMk/>
          <pc:sldMk cId="2954226462" sldId="268"/>
        </pc:sldMkLst>
        <pc:spChg chg="mod">
          <ac:chgData name="Marcia Moraes" userId="c9c67e8a-58e2-4733-9a1c-5d44fec4775b" providerId="ADAL" clId="{01418263-4955-48C2-9A49-852323DDCA6F}" dt="2023-01-17T23:46:24.031" v="0" actId="6549"/>
          <ac:spMkLst>
            <pc:docMk/>
            <pc:sldMk cId="2954226462" sldId="268"/>
            <ac:spMk id="6" creationId="{3D9F4D3B-2C08-BE45-8FD4-7843D5BB5458}"/>
          </ac:spMkLst>
        </pc:spChg>
      </pc:sldChg>
      <pc:sldChg chg="add">
        <pc:chgData name="Marcia Moraes" userId="c9c67e8a-58e2-4733-9a1c-5d44fec4775b" providerId="ADAL" clId="{01418263-4955-48C2-9A49-852323DDCA6F}" dt="2023-01-17T23:50:42.937" v="8"/>
        <pc:sldMkLst>
          <pc:docMk/>
          <pc:sldMk cId="115831693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095dc9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095dc9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png"/><Relationship Id="rId4" Type="http://schemas.openxmlformats.org/officeDocument/2006/relationships/image" Target="../media/image27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crs.br/en/" TargetMode="External"/><Relationship Id="rId7" Type="http://schemas.openxmlformats.org/officeDocument/2006/relationships/image" Target="../media/image19.jp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hyperlink" Target="https://www.chhs.colostate.edu/al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nl:User:Algon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163 and CS 164: Java Programming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WARM UP QUESTION – Name,  Why are you in this course, and something you are most nervous about?</a:t>
            </a:r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U-Behavior App and Research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89" y="1175746"/>
            <a:ext cx="1023693" cy="2777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82" y="1175746"/>
            <a:ext cx="4662887" cy="2777195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64" y="842537"/>
            <a:ext cx="3695436" cy="20915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819" y="2934051"/>
            <a:ext cx="3231896" cy="18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6648-2585-774B-B4AC-4E902AA3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F45C8-3E2D-174B-99D0-9FBD46E9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174780"/>
          </a:xfrm>
        </p:spPr>
        <p:txBody>
          <a:bodyPr/>
          <a:lstStyle/>
          <a:p>
            <a:r>
              <a:rPr lang="en-US" dirty="0"/>
              <a:t>Tuesday Labs</a:t>
            </a:r>
          </a:p>
          <a:p>
            <a:pPr lvl="1"/>
            <a:r>
              <a:rPr lang="en-US" dirty="0"/>
              <a:t>2 of 4 grade is based on activities / participation</a:t>
            </a:r>
          </a:p>
          <a:p>
            <a:pPr lvl="2"/>
            <a:r>
              <a:rPr lang="en-US" dirty="0"/>
              <a:t>Self-explanation in comments, drawing out graphs, writing tests</a:t>
            </a:r>
          </a:p>
          <a:p>
            <a:pPr lvl="1"/>
            <a:r>
              <a:rPr lang="en-US" dirty="0"/>
              <a:t>2 or 4 grade is based on submitted / auto graded (one is often just debugging) </a:t>
            </a:r>
          </a:p>
          <a:p>
            <a:pPr lvl="1"/>
            <a:r>
              <a:rPr lang="en-US" dirty="0"/>
              <a:t>All is meant to be done during lab. </a:t>
            </a:r>
          </a:p>
          <a:p>
            <a:pPr lvl="1"/>
            <a:r>
              <a:rPr lang="en-US" dirty="0"/>
              <a:t>Miss a lab, you need to coordinate with the lab TA.</a:t>
            </a:r>
          </a:p>
          <a:p>
            <a:r>
              <a:rPr lang="en-US" dirty="0"/>
              <a:t>Thursday Labs</a:t>
            </a:r>
          </a:p>
          <a:p>
            <a:pPr lvl="1"/>
            <a:r>
              <a:rPr lang="en-US" dirty="0"/>
              <a:t>Meant to building small programs</a:t>
            </a:r>
          </a:p>
          <a:p>
            <a:pPr lvl="1"/>
            <a:r>
              <a:rPr lang="en-US" dirty="0"/>
              <a:t>Can often take more than one day</a:t>
            </a:r>
          </a:p>
          <a:p>
            <a:pPr lvl="1"/>
            <a:r>
              <a:rPr lang="en-US" dirty="0"/>
              <a:t>Will have both provided code and your own code you write</a:t>
            </a:r>
          </a:p>
          <a:p>
            <a:pPr lvl="1"/>
            <a:r>
              <a:rPr lang="en-US" dirty="0"/>
              <a:t>4 of 4 is auto graded / based on working code. </a:t>
            </a:r>
          </a:p>
          <a:p>
            <a:pPr lvl="1"/>
            <a:r>
              <a:rPr lang="en-US" dirty="0"/>
              <a:t>Some of them *build* on each other, so you need past ones completed! </a:t>
            </a:r>
          </a:p>
        </p:txBody>
      </p:sp>
    </p:spTree>
    <p:extLst>
      <p:ext uri="{BB962C8B-B14F-4D97-AF65-F5344CB8AC3E}">
        <p14:creationId xmlns:p14="http://schemas.microsoft.com/office/powerpoint/2010/main" val="244013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283B-E250-4620-B76A-D65C7C6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61550-1EF6-4CF3-8A83-752222B74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338654"/>
          </a:xfrm>
        </p:spPr>
        <p:txBody>
          <a:bodyPr/>
          <a:lstStyle/>
          <a:p>
            <a:r>
              <a:rPr lang="en-US" dirty="0"/>
              <a:t>Sign up for a help session!</a:t>
            </a:r>
          </a:p>
          <a:p>
            <a:r>
              <a:rPr lang="en-US" dirty="0"/>
              <a:t>Weekly meetings lead by TAs</a:t>
            </a:r>
          </a:p>
          <a:p>
            <a:r>
              <a:rPr lang="en-US" dirty="0"/>
              <a:t>Go over:</a:t>
            </a:r>
          </a:p>
          <a:p>
            <a:pPr lvl="1"/>
            <a:r>
              <a:rPr lang="en-US" dirty="0"/>
              <a:t>Course content</a:t>
            </a:r>
          </a:p>
          <a:p>
            <a:pPr lvl="1"/>
            <a:r>
              <a:rPr lang="en-US" dirty="0"/>
              <a:t>Assignments</a:t>
            </a:r>
          </a:p>
          <a:p>
            <a:pPr lvl="1"/>
            <a:r>
              <a:rPr lang="en-US" dirty="0"/>
              <a:t>Additional related material</a:t>
            </a:r>
          </a:p>
          <a:p>
            <a:r>
              <a:rPr lang="en-US" dirty="0"/>
              <a:t>Can’t make it </a:t>
            </a:r>
          </a:p>
          <a:p>
            <a:pPr lvl="1"/>
            <a:r>
              <a:rPr lang="en-US" dirty="0"/>
              <a:t>Online help session </a:t>
            </a:r>
          </a:p>
        </p:txBody>
      </p:sp>
    </p:spTree>
    <p:extLst>
      <p:ext uri="{BB962C8B-B14F-4D97-AF65-F5344CB8AC3E}">
        <p14:creationId xmlns:p14="http://schemas.microsoft.com/office/powerpoint/2010/main" val="246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Teams!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509854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</p:txBody>
      </p:sp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</a:t>
            </a:r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Remember to Ask Questions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Stay Ahead / Don’t Fall Behind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Be kind to yourself - no one gets everything the first time. </a:t>
            </a:r>
            <a:endParaRPr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Have fun!</a:t>
            </a:r>
            <a:endParaRPr dirty="0"/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400" y="801658"/>
            <a:ext cx="3820800" cy="35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451375" y="3086100"/>
            <a:ext cx="3820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Computer Science is using technology to solve problems!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r>
              <a:rPr lang="en-US" dirty="0"/>
              <a:t>Class FRIDAY</a:t>
            </a:r>
          </a:p>
          <a:p>
            <a:pPr lvl="1"/>
            <a:r>
              <a:rPr lang="en-US" dirty="0"/>
              <a:t>Reading 1 done </a:t>
            </a:r>
            <a:r>
              <a:rPr lang="en-US" b="1" dirty="0"/>
              <a:t>before</a:t>
            </a:r>
            <a:r>
              <a:rPr lang="en-US" dirty="0"/>
              <a:t> Friday</a:t>
            </a:r>
          </a:p>
          <a:p>
            <a:pPr lvl="1"/>
            <a:r>
              <a:rPr lang="en-US" dirty="0"/>
              <a:t>Lab Thursday is to help with that</a:t>
            </a:r>
          </a:p>
          <a:p>
            <a:endParaRPr lang="en-US" dirty="0"/>
          </a:p>
          <a:p>
            <a:r>
              <a:rPr lang="en-US" dirty="0"/>
              <a:t>Always, always plan for readings to be done before class. </a:t>
            </a: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sz="1000" dirty="0"/>
              <a:t>PhD in Computer Science from Federal University of Rio Grande do </a:t>
            </a:r>
            <a:r>
              <a:rPr lang="en-US" sz="1000" dirty="0" err="1"/>
              <a:t>Sul</a:t>
            </a:r>
            <a:r>
              <a:rPr lang="en-US" sz="1000" dirty="0"/>
              <a:t> (</a:t>
            </a:r>
            <a:r>
              <a:rPr lang="en-US" sz="1000" dirty="0">
                <a:hlinkClick r:id="rId2"/>
              </a:rPr>
              <a:t>UFRGS</a:t>
            </a:r>
            <a:r>
              <a:rPr lang="en-US" sz="1000" dirty="0"/>
              <a:t>), Brazil </a:t>
            </a:r>
          </a:p>
          <a:p>
            <a:pPr lvl="1" fontAlgn="base"/>
            <a:r>
              <a:rPr lang="en-US" sz="900" dirty="0"/>
              <a:t>Artificial Intelligence applied to Education</a:t>
            </a:r>
          </a:p>
          <a:p>
            <a:pPr fontAlgn="base"/>
            <a:r>
              <a:rPr lang="en-US" sz="1000" dirty="0"/>
              <a:t>PhD Student in Education Science working with Learning Analytics, School of Education, CSU</a:t>
            </a:r>
          </a:p>
          <a:p>
            <a:pPr fontAlgn="base"/>
            <a:r>
              <a:rPr lang="en-US" sz="1000" dirty="0"/>
              <a:t>22 years of experience in Higher Education</a:t>
            </a:r>
          </a:p>
          <a:p>
            <a:pPr lvl="1" fontAlgn="base"/>
            <a:r>
              <a:rPr lang="en-US" sz="900" dirty="0"/>
              <a:t>16 years as Assistant Professor at the Computer Science Department, Pontifical Catholic University of Rio Grande do Sul (</a:t>
            </a:r>
            <a:r>
              <a:rPr lang="en-US" sz="900" dirty="0">
                <a:hlinkClick r:id="rId3"/>
              </a:rPr>
              <a:t>PUCRS</a:t>
            </a:r>
            <a:r>
              <a:rPr lang="en-US" sz="900" dirty="0"/>
              <a:t>), Brazil</a:t>
            </a:r>
          </a:p>
          <a:p>
            <a:pPr lvl="1" fontAlgn="base"/>
            <a:r>
              <a:rPr lang="en-US" sz="900" dirty="0"/>
              <a:t>6 years as a researcher at the Center for the Analytics of Learning and Teaching (</a:t>
            </a:r>
            <a:r>
              <a:rPr lang="en-US" sz="900" dirty="0">
                <a:hlinkClick r:id="rId4"/>
              </a:rPr>
              <a:t>C-ALT</a:t>
            </a:r>
            <a:r>
              <a:rPr lang="en-US" sz="900" dirty="0"/>
              <a:t>), CSU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/>
            <a:r>
              <a:rPr lang="en-US" sz="900" dirty="0"/>
              <a:t>Technology Enhanced Teaching and Learning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Reading</a:t>
            </a:r>
          </a:p>
          <a:p>
            <a:pPr lvl="1" fontAlgn="base"/>
            <a:r>
              <a:rPr lang="en-US" sz="900" dirty="0"/>
              <a:t>Traveling with my family</a:t>
            </a:r>
          </a:p>
          <a:p>
            <a:pPr lvl="1" fontAlgn="base"/>
            <a:r>
              <a:rPr lang="en-US" sz="900" dirty="0"/>
              <a:t>Riding my bicycle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110359"/>
            <a:ext cx="1138721" cy="127106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762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4" y="3589502"/>
            <a:ext cx="1941699" cy="109220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14" y="3589502"/>
            <a:ext cx="2052145" cy="11543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047957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374B8-95E3-D24E-B319-6FAC2B57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4" y="650159"/>
            <a:ext cx="3492055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Remember!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82976D2-16BD-4D5D-911D-B896B79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Remind me which class! (I teach multiple) </a:t>
            </a:r>
          </a:p>
          <a:p>
            <a:pPr lvl="1"/>
            <a:r>
              <a:rPr lang="en-US" dirty="0"/>
              <a:t>Relative personal link == class you are in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Manage Expectations </a:t>
            </a:r>
          </a:p>
          <a:p>
            <a:pPr lvl="1"/>
            <a:r>
              <a:rPr lang="en-US" dirty="0">
                <a:sym typeface="Wingdings" pitchFamily="2" charset="2"/>
              </a:rPr>
              <a:t>Short question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475C4-C2B2-A347-AEA0-370D5354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291" b="1"/>
          <a:stretch/>
        </p:blipFill>
        <p:spPr bwMode="auto">
          <a:xfrm>
            <a:off x="242576" y="444947"/>
            <a:ext cx="5272208" cy="42245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3052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49" y="1029648"/>
            <a:ext cx="8642289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Basic Java Programming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Variables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Control Structures (Branching)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Loops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ArrayLists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Classes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Inheritance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Polymorphism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Essentially - learning the tool to build basic programs!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Problem Solving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Divide-Conquer-Glue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 way to look at the world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Like learning music - programming takes practice, practice, practice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400" y="3862950"/>
            <a:ext cx="268900" cy="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CD13-83E5-4D4C-8CBC-2EE14F996A12}"/>
              </a:ext>
            </a:extLst>
          </p:cNvPr>
          <p:cNvSpPr txBox="1"/>
          <p:nvPr/>
        </p:nvSpPr>
        <p:spPr>
          <a:xfrm>
            <a:off x="6508377" y="2501509"/>
            <a:ext cx="24436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Thinking:</a:t>
            </a:r>
          </a:p>
          <a:p>
            <a:r>
              <a:rPr lang="en-US" dirty="0"/>
              <a:t>Decomposition</a:t>
            </a:r>
          </a:p>
          <a:p>
            <a:r>
              <a:rPr lang="en-US" dirty="0"/>
              <a:t>Pattern Recognition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Algorithms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332766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1395985"/>
            <a:ext cx="8312700" cy="3201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learning, a lot of group discussion and coding – BE HERE – or you will miss out. 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content, due day assigned - coding/writing code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9" y="1175746"/>
            <a:ext cx="5546259" cy="3003579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1"/>
            <a:r>
              <a:rPr lang="en-US" dirty="0"/>
              <a:t>You can do them 100 times, get different results every time! 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/>
        </p:nvGraphicFramePr>
        <p:xfrm>
          <a:off x="5227820" y="3055348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4" ma:contentTypeDescription="Create a new document." ma:contentTypeScope="" ma:versionID="16aa88660fc2fdca5573e381835fe0c9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d08ce21c39dd96af8dcee1a6fd74aaf6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C1CF95-8D9E-4903-979C-D7D589E9CE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63D300-0A32-45B7-B0AC-D4AB4979D5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EA99C7-83E9-4CD2-848B-EB412EFC4C2F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92c41bee-f0ee-4aa6-9399-a35fbb883510"/>
    <ds:schemaRef ds:uri="http://purl.org/dc/dcmitype/"/>
    <ds:schemaRef ds:uri="http://schemas.openxmlformats.org/package/2006/metadata/core-properties"/>
    <ds:schemaRef ds:uri="e06ed288-fd75-4b50-bbed-f5a5df88c31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1029</Words>
  <Application>Microsoft Office PowerPoint</Application>
  <PresentationFormat>On-screen Show (16:9)</PresentationFormat>
  <Paragraphs>176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Wingdings</vt:lpstr>
      <vt:lpstr>Office Theme</vt:lpstr>
      <vt:lpstr>1_Office Theme</vt:lpstr>
      <vt:lpstr>PowerPoint Presentation</vt:lpstr>
      <vt:lpstr>Weekly Announcements! </vt:lpstr>
      <vt:lpstr>Who Am I?</vt:lpstr>
      <vt:lpstr>Instructor: How to Contact Me?</vt:lpstr>
      <vt:lpstr>Remember!</vt:lpstr>
      <vt:lpstr>Topics Covered</vt:lpstr>
      <vt:lpstr>Teaching Approach/Concepts</vt:lpstr>
      <vt:lpstr>Course Structure - Follow Canvas</vt:lpstr>
      <vt:lpstr>Knowledge Checks</vt:lpstr>
      <vt:lpstr>U-Behavior App and Research</vt:lpstr>
      <vt:lpstr>Labs</vt:lpstr>
      <vt:lpstr>Help Sessions</vt:lpstr>
      <vt:lpstr>MS Teams! </vt:lpstr>
      <vt:lpstr>Most Importantly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Marcia Moraes</cp:lastModifiedBy>
  <cp:revision>24</cp:revision>
  <dcterms:modified xsi:type="dcterms:W3CDTF">2023-01-17T23:51:06Z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